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4ae9bd843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4ae9bd843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4ae9bd843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4ae9bd843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72348f4c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72348f4c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72348f4c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72348f4c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4ae9bd843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4ae9bd84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4ae9bd84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4ae9bd84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4ae9bd84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d4ae9bd84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4ae9bd843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4ae9bd843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72348f4c7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72348f4c7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4ae9bd843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4ae9bd843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72348f4c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d72348f4c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d72348f4c7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d72348f4c7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d72348f4c7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d72348f4c7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72348f4c7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72348f4c7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727dad9d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727dad9d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d72348f4c7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d72348f4c7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d4ae9bd84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d4ae9bd84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4ae9bd84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4ae9bd84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t>ARGO Project</a:t>
            </a:r>
            <a:endParaRPr/>
          </a:p>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Clr>
                <a:schemeClr val="dk1"/>
              </a:buClr>
              <a:buSzPct val="39285"/>
              <a:buFont typeface="Arial"/>
              <a:buNone/>
            </a:pPr>
            <a:r>
              <a:rPr lang="en"/>
              <a:t>By Axel Amzallag, Tim Kalnins, and Joshua Hug</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 overview</a:t>
            </a:r>
            <a:endParaRPr/>
          </a:p>
        </p:txBody>
      </p:sp>
      <p:sp>
        <p:nvSpPr>
          <p:cNvPr id="152" name="Google Shape;15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use a generalized additive model (GAM) to </a:t>
            </a:r>
            <a:r>
              <a:rPr lang="en"/>
              <a:t>model</a:t>
            </a:r>
            <a:r>
              <a:rPr lang="en"/>
              <a:t> the thermocline depth continuously </a:t>
            </a:r>
            <a:endParaRPr/>
          </a:p>
          <a:p>
            <a:pPr indent="-342900" lvl="0" marL="457200" rtl="0" algn="l">
              <a:spcBef>
                <a:spcPts val="0"/>
              </a:spcBef>
              <a:spcAft>
                <a:spcPts val="0"/>
              </a:spcAft>
              <a:buSzPts val="1800"/>
              <a:buChar char="●"/>
            </a:pPr>
            <a:r>
              <a:rPr lang="en"/>
              <a:t>GAMs are an extension of generalized linear mixed models to model more complex nonlinear relationships.</a:t>
            </a:r>
            <a:endParaRPr/>
          </a:p>
          <a:p>
            <a:pPr indent="-342900" lvl="0" marL="457200" rtl="0" algn="l">
              <a:spcBef>
                <a:spcPts val="0"/>
              </a:spcBef>
              <a:spcAft>
                <a:spcPts val="0"/>
              </a:spcAft>
              <a:buSzPts val="1800"/>
              <a:buChar char="●"/>
            </a:pPr>
            <a:r>
              <a:rPr lang="en"/>
              <a:t>GAMs are sums of penalized splines. We choose the type of spline, the basis dimension and the degree of smoothing.</a:t>
            </a:r>
            <a:endParaRPr/>
          </a:p>
          <a:p>
            <a:pPr indent="-342900" lvl="0" marL="457200" rtl="0" algn="l">
              <a:spcBef>
                <a:spcPts val="0"/>
              </a:spcBef>
              <a:spcAft>
                <a:spcPts val="0"/>
              </a:spcAft>
              <a:buSzPts val="1800"/>
              <a:buChar char="●"/>
            </a:pPr>
            <a:r>
              <a:rPr lang="en"/>
              <a:t>These are commonly used for spatial data, since we can </a:t>
            </a:r>
            <a:r>
              <a:rPr lang="en"/>
              <a:t>explicitly</a:t>
            </a:r>
            <a:r>
              <a:rPr lang="en"/>
              <a:t> model the spatial relationship through specific penalized splines for spatial data.</a:t>
            </a:r>
            <a:endParaRPr/>
          </a:p>
        </p:txBody>
      </p:sp>
      <p:pic>
        <p:nvPicPr>
          <p:cNvPr id="153" name="Google Shape;153;p22"/>
          <p:cNvPicPr preferRelativeResize="0"/>
          <p:nvPr/>
        </p:nvPicPr>
        <p:blipFill>
          <a:blip r:embed="rId3">
            <a:alphaModFix/>
          </a:blip>
          <a:stretch>
            <a:fillRect/>
          </a:stretch>
        </p:blipFill>
        <p:spPr>
          <a:xfrm>
            <a:off x="838236" y="3892600"/>
            <a:ext cx="6888575" cy="676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GAM for thermocline depth</a:t>
            </a:r>
            <a:endParaRPr/>
          </a:p>
        </p:txBody>
      </p:sp>
      <p:sp>
        <p:nvSpPr>
          <p:cNvPr id="159" name="Google Shape;159;p23"/>
          <p:cNvSpPr txBox="1"/>
          <p:nvPr>
            <p:ph idx="1" type="body"/>
          </p:nvPr>
        </p:nvSpPr>
        <p:spPr>
          <a:xfrm>
            <a:off x="311700" y="1152475"/>
            <a:ext cx="8520600" cy="3895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Although we are more interested in typhoon season months (July-October), we model with all the months because previous months seem to be informative about other months. </a:t>
            </a:r>
            <a:endParaRPr/>
          </a:p>
          <a:p>
            <a:pPr indent="-342900" lvl="0" marL="457200" rtl="0" algn="l">
              <a:spcBef>
                <a:spcPts val="0"/>
              </a:spcBef>
              <a:spcAft>
                <a:spcPts val="0"/>
              </a:spcAft>
              <a:buSzPts val="1800"/>
              <a:buChar char="●"/>
            </a:pPr>
            <a:r>
              <a:rPr lang="en"/>
              <a:t>To do this we model month as a random effect, as well as an </a:t>
            </a:r>
            <a:r>
              <a:rPr lang="en"/>
              <a:t>interaction term with Latitude.</a:t>
            </a:r>
            <a:endParaRPr/>
          </a:p>
          <a:p>
            <a:pPr indent="-342900" lvl="0" marL="457200" rtl="0" algn="l">
              <a:spcBef>
                <a:spcPts val="0"/>
              </a:spcBef>
              <a:spcAft>
                <a:spcPts val="0"/>
              </a:spcAft>
              <a:buSzPts val="1800"/>
              <a:buChar char="●"/>
            </a:pPr>
            <a:r>
              <a:rPr lang="en"/>
              <a:t>The form of our model is:</a:t>
            </a:r>
            <a:endParaRPr/>
          </a:p>
          <a:p>
            <a:pPr indent="-342900" lvl="0" marL="457200" rtl="0" algn="l">
              <a:spcBef>
                <a:spcPts val="0"/>
              </a:spcBef>
              <a:spcAft>
                <a:spcPts val="0"/>
              </a:spcAft>
              <a:buSzPts val="1800"/>
              <a:buChar char="●"/>
            </a:pPr>
            <a:r>
              <a:t/>
            </a:r>
            <a:endParaRPr/>
          </a:p>
          <a:p>
            <a:pPr indent="-342900" lvl="0" marL="457200" rtl="0" algn="l">
              <a:spcBef>
                <a:spcPts val="0"/>
              </a:spcBef>
              <a:spcAft>
                <a:spcPts val="0"/>
              </a:spcAft>
              <a:buSzPts val="1800"/>
              <a:buChar char="●"/>
            </a:pPr>
            <a:r>
              <a:t/>
            </a:r>
            <a:endParaRPr/>
          </a:p>
          <a:p>
            <a:pPr indent="-342900" lvl="0" marL="457200" rtl="0" algn="l">
              <a:spcBef>
                <a:spcPts val="0"/>
              </a:spcBef>
              <a:spcAft>
                <a:spcPts val="0"/>
              </a:spcAft>
              <a:buSzPts val="1800"/>
              <a:buChar char="●"/>
            </a:pPr>
            <a:r>
              <a:rPr lang="en"/>
              <a:t>We model with a sphere spline for the longitude and latitude interaction, a default penalized thin plate spline for the latitude and random effects for the other two functions</a:t>
            </a:r>
            <a:endParaRPr/>
          </a:p>
        </p:txBody>
      </p:sp>
      <p:pic>
        <p:nvPicPr>
          <p:cNvPr id="160" name="Google Shape;160;p23"/>
          <p:cNvPicPr preferRelativeResize="0"/>
          <p:nvPr/>
        </p:nvPicPr>
        <p:blipFill>
          <a:blip r:embed="rId3">
            <a:alphaModFix/>
          </a:blip>
          <a:stretch>
            <a:fillRect/>
          </a:stretch>
        </p:blipFill>
        <p:spPr>
          <a:xfrm>
            <a:off x="456700" y="3177249"/>
            <a:ext cx="8024650" cy="531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 checking and results</a:t>
            </a:r>
            <a:endParaRPr/>
          </a:p>
        </p:txBody>
      </p:sp>
      <p:sp>
        <p:nvSpPr>
          <p:cNvPr id="166" name="Google Shape;16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Initially we modeled with a Gaussian response but we noticed heavy tails in our residual plots</a:t>
            </a:r>
            <a:endParaRPr/>
          </a:p>
          <a:p>
            <a:pPr indent="-342900" lvl="0" marL="457200" rtl="0" algn="l">
              <a:spcBef>
                <a:spcPts val="0"/>
              </a:spcBef>
              <a:spcAft>
                <a:spcPts val="0"/>
              </a:spcAft>
              <a:buSzPts val="1800"/>
              <a:buChar char="●"/>
            </a:pPr>
            <a:r>
              <a:rPr lang="en"/>
              <a:t>We decided to model with a scaled t distribution and received much better results</a:t>
            </a:r>
            <a:endParaRPr/>
          </a:p>
        </p:txBody>
      </p:sp>
      <p:pic>
        <p:nvPicPr>
          <p:cNvPr id="167" name="Google Shape;167;p24"/>
          <p:cNvPicPr preferRelativeResize="0"/>
          <p:nvPr/>
        </p:nvPicPr>
        <p:blipFill>
          <a:blip r:embed="rId3">
            <a:alphaModFix/>
          </a:blip>
          <a:stretch>
            <a:fillRect/>
          </a:stretch>
        </p:blipFill>
        <p:spPr>
          <a:xfrm>
            <a:off x="614975" y="2505200"/>
            <a:ext cx="3957035" cy="2443099"/>
          </a:xfrm>
          <a:prstGeom prst="rect">
            <a:avLst/>
          </a:prstGeom>
          <a:noFill/>
          <a:ln>
            <a:noFill/>
          </a:ln>
        </p:spPr>
      </p:pic>
      <p:pic>
        <p:nvPicPr>
          <p:cNvPr id="168" name="Google Shape;168;p24"/>
          <p:cNvPicPr preferRelativeResize="0"/>
          <p:nvPr/>
        </p:nvPicPr>
        <p:blipFill>
          <a:blip r:embed="rId4">
            <a:alphaModFix/>
          </a:blip>
          <a:stretch>
            <a:fillRect/>
          </a:stretch>
        </p:blipFill>
        <p:spPr>
          <a:xfrm>
            <a:off x="4903547" y="2505200"/>
            <a:ext cx="3778479" cy="2328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 model check and criticisms</a:t>
            </a:r>
            <a:endParaRPr/>
          </a:p>
        </p:txBody>
      </p:sp>
      <p:sp>
        <p:nvSpPr>
          <p:cNvPr id="174" name="Google Shape;174;p25"/>
          <p:cNvSpPr txBox="1"/>
          <p:nvPr>
            <p:ph idx="1" type="body"/>
          </p:nvPr>
        </p:nvSpPr>
        <p:spPr>
          <a:xfrm>
            <a:off x="220675" y="982000"/>
            <a:ext cx="8520600" cy="12585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model passes all basic GAM checking criteria. We have a proper response as shown in the qq-plots and our residuals follow the appropriate patterns.</a:t>
            </a:r>
            <a:endParaRPr sz="1600"/>
          </a:p>
          <a:p>
            <a:pPr indent="-330200" lvl="0" marL="457200" rtl="0" algn="l">
              <a:spcBef>
                <a:spcPts val="0"/>
              </a:spcBef>
              <a:spcAft>
                <a:spcPts val="0"/>
              </a:spcAft>
              <a:buSzPts val="1600"/>
              <a:buChar char="●"/>
            </a:pPr>
            <a:r>
              <a:rPr lang="en" sz="1600"/>
              <a:t>In terms of predictive power we observe a root mean squared error on test data of: 31.50402 m</a:t>
            </a:r>
            <a:endParaRPr sz="1600"/>
          </a:p>
          <a:p>
            <a:pPr indent="-330200" lvl="0" marL="457200" rtl="0" algn="l">
              <a:spcBef>
                <a:spcPts val="0"/>
              </a:spcBef>
              <a:spcAft>
                <a:spcPts val="0"/>
              </a:spcAft>
              <a:buSzPts val="1600"/>
              <a:buChar char="●"/>
            </a:pPr>
            <a:r>
              <a:rPr lang="en" sz="1600"/>
              <a:t>The error is not consistent among the months as March, April, and May have near double the error as in August.</a:t>
            </a:r>
            <a:endParaRPr sz="1600"/>
          </a:p>
          <a:p>
            <a:pPr indent="-330200" lvl="0" marL="457200" rtl="0" algn="l">
              <a:spcBef>
                <a:spcPts val="0"/>
              </a:spcBef>
              <a:spcAft>
                <a:spcPts val="0"/>
              </a:spcAft>
              <a:buSzPts val="1600"/>
              <a:buChar char="●"/>
            </a:pPr>
            <a:r>
              <a:rPr lang="en" sz="1600"/>
              <a:t>The winter months are accurate to the buoy data, but give unintuitive thermocline results.</a:t>
            </a:r>
            <a:endParaRPr sz="1600"/>
          </a:p>
          <a:p>
            <a:pPr indent="-304800" lvl="1" marL="914400" rtl="0" algn="l">
              <a:spcBef>
                <a:spcPts val="0"/>
              </a:spcBef>
              <a:spcAft>
                <a:spcPts val="0"/>
              </a:spcAft>
              <a:buSzPts val="1200"/>
              <a:buChar char="○"/>
            </a:pPr>
            <a:r>
              <a:rPr lang="en" sz="1200"/>
              <a:t>Winter months have deep thermoclines in temperate zones (Latitude 20° to 40°), but no typhoons! There is clearly more going on than simply thermocline depth.</a:t>
            </a:r>
            <a:endParaRPr sz="1200"/>
          </a:p>
          <a:p>
            <a:pPr indent="-304800" lvl="1" marL="914400" rtl="0" algn="l">
              <a:spcBef>
                <a:spcPts val="0"/>
              </a:spcBef>
              <a:spcAft>
                <a:spcPts val="0"/>
              </a:spcAft>
              <a:buSzPts val="1200"/>
              <a:buChar char="○"/>
            </a:pPr>
            <a:r>
              <a:rPr lang="en" sz="1200"/>
              <a:t>For instance, these months/regions have low surface temperatures, and small differences between surface temperatures and deep temperatures. We only care about summer months, so quirks in winter months don’t affect our upcoming typhoon analysis.</a:t>
            </a:r>
            <a:endParaRPr sz="1200"/>
          </a:p>
          <a:p>
            <a:pPr indent="-330200" lvl="0" marL="457200" rtl="0" algn="l">
              <a:spcBef>
                <a:spcPts val="0"/>
              </a:spcBef>
              <a:spcAft>
                <a:spcPts val="0"/>
              </a:spcAft>
              <a:buSzPts val="1600"/>
              <a:buChar char="●"/>
            </a:pPr>
            <a:r>
              <a:rPr lang="en" sz="1600"/>
              <a:t>For our thermocline/typhoon analysis coming up, we were careful to only look at months in typhoon season.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6"/>
          <p:cNvPicPr preferRelativeResize="0"/>
          <p:nvPr/>
        </p:nvPicPr>
        <p:blipFill>
          <a:blip r:embed="rId3">
            <a:alphaModFix/>
          </a:blip>
          <a:stretch>
            <a:fillRect/>
          </a:stretch>
        </p:blipFill>
        <p:spPr>
          <a:xfrm>
            <a:off x="127750" y="349613"/>
            <a:ext cx="8888502" cy="44442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Typhoons</a:t>
            </a:r>
            <a:endParaRPr/>
          </a:p>
        </p:txBody>
      </p:sp>
      <p:sp>
        <p:nvSpPr>
          <p:cNvPr id="185" name="Google Shape;185;p27"/>
          <p:cNvSpPr txBox="1"/>
          <p:nvPr>
            <p:ph idx="1" type="body"/>
          </p:nvPr>
        </p:nvSpPr>
        <p:spPr>
          <a:xfrm>
            <a:off x="311700" y="1152475"/>
            <a:ext cx="5257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Pacific typhoon season is between May and November peaking in August and September</a:t>
            </a:r>
            <a:endParaRPr/>
          </a:p>
          <a:p>
            <a:pPr indent="-342900" lvl="0" marL="457200" rtl="0" algn="l">
              <a:spcBef>
                <a:spcPts val="0"/>
              </a:spcBef>
              <a:spcAft>
                <a:spcPts val="0"/>
              </a:spcAft>
              <a:buSzPts val="1800"/>
              <a:buChar char="●"/>
            </a:pPr>
            <a:r>
              <a:rPr lang="en"/>
              <a:t>Thermocline depth and typhoons are intertwined: the depth of the thermocline can indicate the risk of a cyclone forming.</a:t>
            </a:r>
            <a:endParaRPr/>
          </a:p>
          <a:p>
            <a:pPr indent="-342900" lvl="0" marL="457200" rtl="0" algn="l">
              <a:spcBef>
                <a:spcPts val="0"/>
              </a:spcBef>
              <a:spcAft>
                <a:spcPts val="0"/>
              </a:spcAft>
              <a:buSzPts val="1800"/>
              <a:buChar char="●"/>
            </a:pPr>
            <a:r>
              <a:rPr lang="en"/>
              <a:t>The Navy’s meteorological/oceanographic command (CNMOC) keeps detailed records of every typhoon in the northwestern Pacific region dating back to 1945</a:t>
            </a:r>
            <a:endParaRPr/>
          </a:p>
        </p:txBody>
      </p:sp>
      <p:pic>
        <p:nvPicPr>
          <p:cNvPr id="186" name="Google Shape;186;p27"/>
          <p:cNvPicPr preferRelativeResize="0"/>
          <p:nvPr/>
        </p:nvPicPr>
        <p:blipFill>
          <a:blip r:embed="rId3">
            <a:alphaModFix/>
          </a:blip>
          <a:stretch>
            <a:fillRect/>
          </a:stretch>
        </p:blipFill>
        <p:spPr>
          <a:xfrm>
            <a:off x="5443275" y="1419975"/>
            <a:ext cx="3513124" cy="2634851"/>
          </a:xfrm>
          <a:prstGeom prst="rect">
            <a:avLst/>
          </a:prstGeom>
          <a:noFill/>
          <a:ln>
            <a:noFill/>
          </a:ln>
        </p:spPr>
      </p:pic>
      <p:sp>
        <p:nvSpPr>
          <p:cNvPr id="187" name="Google Shape;187;p27"/>
          <p:cNvSpPr txBox="1"/>
          <p:nvPr/>
        </p:nvSpPr>
        <p:spPr>
          <a:xfrm>
            <a:off x="5522175" y="4212625"/>
            <a:ext cx="343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2019 Pacific typhoon season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311700" y="3042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Step 2: Typhoon and Thermocline Depth</a:t>
            </a:r>
            <a:endParaRPr sz="2420"/>
          </a:p>
        </p:txBody>
      </p:sp>
      <p:pic>
        <p:nvPicPr>
          <p:cNvPr id="193" name="Google Shape;193;p28"/>
          <p:cNvPicPr preferRelativeResize="0"/>
          <p:nvPr/>
        </p:nvPicPr>
        <p:blipFill>
          <a:blip r:embed="rId3">
            <a:alphaModFix/>
          </a:blip>
          <a:stretch>
            <a:fillRect/>
          </a:stretch>
        </p:blipFill>
        <p:spPr>
          <a:xfrm>
            <a:off x="311699" y="2267925"/>
            <a:ext cx="3837474" cy="2697724"/>
          </a:xfrm>
          <a:prstGeom prst="rect">
            <a:avLst/>
          </a:prstGeom>
          <a:noFill/>
          <a:ln>
            <a:noFill/>
          </a:ln>
        </p:spPr>
      </p:pic>
      <p:pic>
        <p:nvPicPr>
          <p:cNvPr id="194" name="Google Shape;194;p28"/>
          <p:cNvPicPr preferRelativeResize="0"/>
          <p:nvPr/>
        </p:nvPicPr>
        <p:blipFill>
          <a:blip r:embed="rId4">
            <a:alphaModFix/>
          </a:blip>
          <a:stretch>
            <a:fillRect/>
          </a:stretch>
        </p:blipFill>
        <p:spPr>
          <a:xfrm>
            <a:off x="4149175" y="1017724"/>
            <a:ext cx="4695925" cy="2347950"/>
          </a:xfrm>
          <a:prstGeom prst="rect">
            <a:avLst/>
          </a:prstGeom>
          <a:noFill/>
          <a:ln>
            <a:noFill/>
          </a:ln>
        </p:spPr>
      </p:pic>
      <p:sp>
        <p:nvSpPr>
          <p:cNvPr id="195" name="Google Shape;195;p28"/>
          <p:cNvSpPr txBox="1"/>
          <p:nvPr/>
        </p:nvSpPr>
        <p:spPr>
          <a:xfrm>
            <a:off x="445800" y="876900"/>
            <a:ext cx="37194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t>Initial Attempt</a:t>
            </a:r>
            <a:r>
              <a:rPr lang="en" sz="1300"/>
              <a:t>: We initially used a simple linear model to look at Thermocline Depth versus the # of Typhoons in each of our bins for the month of August (peak of typhoon season). </a:t>
            </a:r>
            <a:endParaRPr sz="1300"/>
          </a:p>
          <a:p>
            <a:pPr indent="0" lvl="0" marL="0" rtl="0" algn="l">
              <a:spcBef>
                <a:spcPts val="0"/>
              </a:spcBef>
              <a:spcAft>
                <a:spcPts val="0"/>
              </a:spcAft>
              <a:buNone/>
            </a:pPr>
            <a:r>
              <a:rPr lang="en" sz="1300"/>
              <a:t>Model output is on the right, plot of the same data on the left, with the line of best fit.</a:t>
            </a:r>
            <a:endParaRPr sz="1300"/>
          </a:p>
        </p:txBody>
      </p:sp>
      <p:sp>
        <p:nvSpPr>
          <p:cNvPr id="196" name="Google Shape;196;p28"/>
          <p:cNvSpPr txBox="1"/>
          <p:nvPr/>
        </p:nvSpPr>
        <p:spPr>
          <a:xfrm>
            <a:off x="4165200" y="3438875"/>
            <a:ext cx="46671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While the model says there is statistical significance, the plot of the points shows that the relationship is clearly non-linear. Linear model is probably the wrong choice. </a:t>
            </a:r>
            <a:endParaRPr sz="1300"/>
          </a:p>
          <a:p>
            <a:pPr indent="0" lvl="0" marL="0" rtl="0" algn="l">
              <a:spcBef>
                <a:spcPts val="0"/>
              </a:spcBef>
              <a:spcAft>
                <a:spcPts val="0"/>
              </a:spcAft>
              <a:buNone/>
            </a:pPr>
            <a:r>
              <a:rPr lang="en" sz="1300"/>
              <a:t>Due to the count data and overdispersion, we attempt a </a:t>
            </a:r>
            <a:r>
              <a:rPr lang="en" sz="1300"/>
              <a:t>negative binomial model as our next step.</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311700" y="2107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Negative-Binomial Regression</a:t>
            </a:r>
            <a:endParaRPr/>
          </a:p>
        </p:txBody>
      </p:sp>
      <p:pic>
        <p:nvPicPr>
          <p:cNvPr id="202" name="Google Shape;202;p29"/>
          <p:cNvPicPr preferRelativeResize="0"/>
          <p:nvPr/>
        </p:nvPicPr>
        <p:blipFill>
          <a:blip r:embed="rId3">
            <a:alphaModFix/>
          </a:blip>
          <a:stretch>
            <a:fillRect/>
          </a:stretch>
        </p:blipFill>
        <p:spPr>
          <a:xfrm>
            <a:off x="360750" y="864588"/>
            <a:ext cx="2924175" cy="933450"/>
          </a:xfrm>
          <a:prstGeom prst="rect">
            <a:avLst/>
          </a:prstGeom>
          <a:noFill/>
          <a:ln>
            <a:noFill/>
          </a:ln>
        </p:spPr>
      </p:pic>
      <p:pic>
        <p:nvPicPr>
          <p:cNvPr id="203" name="Google Shape;203;p29"/>
          <p:cNvPicPr preferRelativeResize="0"/>
          <p:nvPr/>
        </p:nvPicPr>
        <p:blipFill rotWithShape="1">
          <a:blip r:embed="rId4">
            <a:alphaModFix/>
          </a:blip>
          <a:srcRect b="200480" l="816" r="816" t="-200480"/>
          <a:stretch/>
        </p:blipFill>
        <p:spPr>
          <a:xfrm>
            <a:off x="1734025" y="1076375"/>
            <a:ext cx="5511849" cy="745900"/>
          </a:xfrm>
          <a:prstGeom prst="rect">
            <a:avLst/>
          </a:prstGeom>
          <a:noFill/>
          <a:ln>
            <a:noFill/>
          </a:ln>
        </p:spPr>
      </p:pic>
      <p:pic>
        <p:nvPicPr>
          <p:cNvPr id="204" name="Google Shape;204;p29"/>
          <p:cNvPicPr preferRelativeResize="0"/>
          <p:nvPr/>
        </p:nvPicPr>
        <p:blipFill>
          <a:blip r:embed="rId5">
            <a:alphaModFix/>
          </a:blip>
          <a:stretch>
            <a:fillRect/>
          </a:stretch>
        </p:blipFill>
        <p:spPr>
          <a:xfrm>
            <a:off x="311700" y="1879213"/>
            <a:ext cx="5800725" cy="695325"/>
          </a:xfrm>
          <a:prstGeom prst="rect">
            <a:avLst/>
          </a:prstGeom>
          <a:noFill/>
          <a:ln>
            <a:noFill/>
          </a:ln>
        </p:spPr>
      </p:pic>
      <p:pic>
        <p:nvPicPr>
          <p:cNvPr id="205" name="Google Shape;205;p29"/>
          <p:cNvPicPr preferRelativeResize="0"/>
          <p:nvPr/>
        </p:nvPicPr>
        <p:blipFill>
          <a:blip r:embed="rId6">
            <a:alphaModFix/>
          </a:blip>
          <a:stretch>
            <a:fillRect/>
          </a:stretch>
        </p:blipFill>
        <p:spPr>
          <a:xfrm>
            <a:off x="3552225" y="2858800"/>
            <a:ext cx="5396776" cy="1915525"/>
          </a:xfrm>
          <a:prstGeom prst="rect">
            <a:avLst/>
          </a:prstGeom>
          <a:noFill/>
          <a:ln>
            <a:noFill/>
          </a:ln>
        </p:spPr>
      </p:pic>
      <p:sp>
        <p:nvSpPr>
          <p:cNvPr id="206" name="Google Shape;206;p29"/>
          <p:cNvSpPr txBox="1"/>
          <p:nvPr/>
        </p:nvSpPr>
        <p:spPr>
          <a:xfrm>
            <a:off x="292525" y="2687200"/>
            <a:ext cx="31908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The negative binomial model models count data but allows for overdispersion; when the variance is larger than the mean.</a:t>
            </a:r>
            <a:endParaRPr/>
          </a:p>
          <a:p>
            <a:pPr indent="-317500" lvl="0" marL="457200" rtl="0" algn="l">
              <a:spcBef>
                <a:spcPts val="0"/>
              </a:spcBef>
              <a:spcAft>
                <a:spcPts val="0"/>
              </a:spcAft>
              <a:buSzPts val="1400"/>
              <a:buChar char="●"/>
            </a:pPr>
            <a:r>
              <a:rPr lang="en"/>
              <a:t>We test and find that we have overdispersion so a poisson model is inappropriate.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NB model and results</a:t>
            </a:r>
            <a:endParaRPr/>
          </a:p>
        </p:txBody>
      </p:sp>
      <p:sp>
        <p:nvSpPr>
          <p:cNvPr id="212" name="Google Shape;212;p30"/>
          <p:cNvSpPr txBox="1"/>
          <p:nvPr>
            <p:ph idx="1" type="body"/>
          </p:nvPr>
        </p:nvSpPr>
        <p:spPr>
          <a:xfrm>
            <a:off x="128875" y="2003500"/>
            <a:ext cx="8892600" cy="256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Interpretability: </a:t>
            </a:r>
            <a:endParaRPr sz="1600"/>
          </a:p>
          <a:p>
            <a:pPr indent="-330200" lvl="0" marL="457200" rtl="0" algn="l">
              <a:spcBef>
                <a:spcPts val="1200"/>
              </a:spcBef>
              <a:spcAft>
                <a:spcPts val="0"/>
              </a:spcAft>
              <a:buSzPts val="1600"/>
              <a:buChar char="●"/>
            </a:pPr>
            <a:r>
              <a:rPr lang="en" sz="1600"/>
              <a:t>The exponentiated intercept represents the average typhoon count in a bin.</a:t>
            </a:r>
            <a:endParaRPr sz="1600"/>
          </a:p>
          <a:p>
            <a:pPr indent="-330200" lvl="0" marL="457200" rtl="0" algn="l">
              <a:spcBef>
                <a:spcPts val="0"/>
              </a:spcBef>
              <a:spcAft>
                <a:spcPts val="0"/>
              </a:spcAft>
              <a:buSzPts val="1600"/>
              <a:buChar char="●"/>
            </a:pPr>
            <a:r>
              <a:rPr lang="en" sz="1600"/>
              <a:t>The exponentiated slope represents the multiplicative increase in expected count given a 1m increase in thermocline depth.</a:t>
            </a:r>
            <a:endParaRPr sz="1600"/>
          </a:p>
          <a:p>
            <a:pPr indent="-330200" lvl="0" marL="457200" rtl="0" algn="l">
              <a:spcBef>
                <a:spcPts val="0"/>
              </a:spcBef>
              <a:spcAft>
                <a:spcPts val="0"/>
              </a:spcAft>
              <a:buSzPts val="1600"/>
              <a:buChar char="●"/>
            </a:pPr>
            <a:r>
              <a:rPr lang="en" sz="1600"/>
              <a:t>We can interpret for this basic model that a meter thermocline depth increase is correlated with a 2% increase in the number of typhoons that appear in said bin.</a:t>
            </a:r>
            <a:endParaRPr sz="1600"/>
          </a:p>
        </p:txBody>
      </p:sp>
      <p:pic>
        <p:nvPicPr>
          <p:cNvPr id="213" name="Google Shape;213;p30"/>
          <p:cNvPicPr preferRelativeResize="0"/>
          <p:nvPr/>
        </p:nvPicPr>
        <p:blipFill>
          <a:blip r:embed="rId3">
            <a:alphaModFix/>
          </a:blip>
          <a:stretch>
            <a:fillRect/>
          </a:stretch>
        </p:blipFill>
        <p:spPr>
          <a:xfrm>
            <a:off x="2223137" y="988375"/>
            <a:ext cx="4697725" cy="1583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Conclusion and Next Steps</a:t>
            </a:r>
            <a:endParaRPr/>
          </a:p>
        </p:txBody>
      </p:sp>
      <p:sp>
        <p:nvSpPr>
          <p:cNvPr id="219" name="Google Shape;21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found a correlation between thermocline depth in the month of August and the number of typhoons starting during typhoon season.</a:t>
            </a:r>
            <a:endParaRPr/>
          </a:p>
          <a:p>
            <a:pPr indent="-342900" lvl="0" marL="457200" rtl="0" algn="l">
              <a:spcBef>
                <a:spcPts val="0"/>
              </a:spcBef>
              <a:spcAft>
                <a:spcPts val="0"/>
              </a:spcAft>
              <a:buSzPts val="1800"/>
              <a:buChar char="●"/>
            </a:pPr>
            <a:r>
              <a:rPr lang="en"/>
              <a:t>We identified other variables and possible confounders that would be useful to account for are:</a:t>
            </a:r>
            <a:endParaRPr/>
          </a:p>
          <a:p>
            <a:pPr indent="-317500" lvl="1" marL="914400" rtl="0" algn="l">
              <a:spcBef>
                <a:spcPts val="0"/>
              </a:spcBef>
              <a:spcAft>
                <a:spcPts val="0"/>
              </a:spcAft>
              <a:buSzPts val="1400"/>
              <a:buChar char="○"/>
            </a:pPr>
            <a:r>
              <a:rPr lang="en"/>
              <a:t>Surface Temperature</a:t>
            </a:r>
            <a:endParaRPr/>
          </a:p>
          <a:p>
            <a:pPr indent="-317500" lvl="1" marL="914400" rtl="0" algn="l">
              <a:spcBef>
                <a:spcPts val="0"/>
              </a:spcBef>
              <a:spcAft>
                <a:spcPts val="0"/>
              </a:spcAft>
              <a:buSzPts val="1400"/>
              <a:buChar char="○"/>
            </a:pPr>
            <a:r>
              <a:rPr lang="en"/>
              <a:t>Difference between surface temperature and deep temperature</a:t>
            </a:r>
            <a:endParaRPr/>
          </a:p>
          <a:p>
            <a:pPr indent="-317500" lvl="1" marL="914400" rtl="0" algn="l">
              <a:spcBef>
                <a:spcPts val="0"/>
              </a:spcBef>
              <a:spcAft>
                <a:spcPts val="0"/>
              </a:spcAft>
              <a:buSzPts val="1400"/>
              <a:buChar char="○"/>
            </a:pPr>
            <a:r>
              <a:rPr lang="en"/>
              <a:t>Wind speed above water</a:t>
            </a:r>
            <a:endParaRPr/>
          </a:p>
          <a:p>
            <a:pPr indent="-317500" lvl="1" marL="914400" rtl="0" algn="l">
              <a:spcBef>
                <a:spcPts val="0"/>
              </a:spcBef>
              <a:spcAft>
                <a:spcPts val="0"/>
              </a:spcAft>
              <a:buSzPts val="1400"/>
              <a:buChar char="○"/>
            </a:pPr>
            <a:r>
              <a:rPr lang="en"/>
              <a:t>Atmospheric pressure</a:t>
            </a:r>
            <a:endParaRPr/>
          </a:p>
          <a:p>
            <a:pPr indent="-342900" lvl="0" marL="457200" rtl="0" algn="l">
              <a:spcBef>
                <a:spcPts val="0"/>
              </a:spcBef>
              <a:spcAft>
                <a:spcPts val="0"/>
              </a:spcAft>
              <a:buSzPts val="1800"/>
              <a:buChar char="●"/>
            </a:pPr>
            <a:r>
              <a:rPr lang="en"/>
              <a:t>The ARGO dataset is not sufficient to fully answer our question. With additional time, combining it with wind and atmospheric data could help improve the model.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ARGO: What, Where, When</a:t>
            </a:r>
            <a:endParaRPr/>
          </a:p>
        </p:txBody>
      </p:sp>
      <p:sp>
        <p:nvSpPr>
          <p:cNvPr id="61" name="Google Shape;61;p14"/>
          <p:cNvSpPr txBox="1"/>
          <p:nvPr>
            <p:ph idx="1" type="body"/>
          </p:nvPr>
        </p:nvSpPr>
        <p:spPr>
          <a:xfrm>
            <a:off x="5787175" y="1017725"/>
            <a:ext cx="3045300" cy="24213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a:t>ARGO is a system of buoys that go down into ocean and measure temperature, salinity, and other variables of ocean water. They are found all over the globe.</a:t>
            </a:r>
            <a:endParaRPr/>
          </a:p>
          <a:p>
            <a:pPr indent="-317182" lvl="0" marL="457200" rtl="0" algn="l">
              <a:spcBef>
                <a:spcPts val="0"/>
              </a:spcBef>
              <a:spcAft>
                <a:spcPts val="0"/>
              </a:spcAft>
              <a:buSzPct val="100000"/>
              <a:buChar char="●"/>
            </a:pPr>
            <a:r>
              <a:rPr lang="en"/>
              <a:t>The buoys are down for ~10 days, and can drift up to 100 kilometers on each dive.</a:t>
            </a:r>
            <a:endParaRPr/>
          </a:p>
          <a:p>
            <a:pPr indent="0" lvl="0" marL="0" rtl="0" algn="l">
              <a:spcBef>
                <a:spcPts val="1200"/>
              </a:spcBef>
              <a:spcAft>
                <a:spcPts val="1200"/>
              </a:spcAft>
              <a:buNone/>
            </a:pPr>
            <a:r>
              <a:t/>
            </a:r>
            <a:endParaRPr/>
          </a:p>
        </p:txBody>
      </p:sp>
      <p:pic>
        <p:nvPicPr>
          <p:cNvPr id="62" name="Google Shape;62;p14"/>
          <p:cNvPicPr preferRelativeResize="0"/>
          <p:nvPr/>
        </p:nvPicPr>
        <p:blipFill>
          <a:blip r:embed="rId3">
            <a:alphaModFix/>
          </a:blip>
          <a:stretch>
            <a:fillRect/>
          </a:stretch>
        </p:blipFill>
        <p:spPr>
          <a:xfrm>
            <a:off x="491850" y="1017725"/>
            <a:ext cx="5295334" cy="2421298"/>
          </a:xfrm>
          <a:prstGeom prst="rect">
            <a:avLst/>
          </a:prstGeom>
          <a:noFill/>
          <a:ln>
            <a:noFill/>
          </a:ln>
        </p:spPr>
      </p:pic>
      <p:sp>
        <p:nvSpPr>
          <p:cNvPr id="63" name="Google Shape;63;p14"/>
          <p:cNvSpPr txBox="1"/>
          <p:nvPr/>
        </p:nvSpPr>
        <p:spPr>
          <a:xfrm>
            <a:off x="706975" y="3527825"/>
            <a:ext cx="8125500" cy="1109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2"/>
              </a:buClr>
              <a:buSzPts val="1350"/>
              <a:buChar char="●"/>
            </a:pPr>
            <a:r>
              <a:rPr lang="en" sz="1350">
                <a:solidFill>
                  <a:schemeClr val="dk2"/>
                </a:solidFill>
              </a:rPr>
              <a:t>After their drift, buoys begin an ascent, during the ascent measurements such as temperature, pressure (a proxy for depth), and salinity are taken</a:t>
            </a:r>
            <a:endParaRPr sz="1350">
              <a:solidFill>
                <a:schemeClr val="dk2"/>
              </a:solidFill>
            </a:endParaRPr>
          </a:p>
          <a:p>
            <a:pPr indent="-314325" lvl="0" marL="457200" rtl="0" algn="l">
              <a:lnSpc>
                <a:spcPct val="115000"/>
              </a:lnSpc>
              <a:spcBef>
                <a:spcPts val="0"/>
              </a:spcBef>
              <a:spcAft>
                <a:spcPts val="0"/>
              </a:spcAft>
              <a:buClr>
                <a:schemeClr val="dk2"/>
              </a:buClr>
              <a:buSzPts val="1350"/>
              <a:buChar char="●"/>
            </a:pPr>
            <a:r>
              <a:rPr lang="en" sz="1350">
                <a:solidFill>
                  <a:schemeClr val="dk2"/>
                </a:solidFill>
              </a:rPr>
              <a:t>After the ascent the buoys surface and relay all of the data via satellite before beginning the cycle again </a:t>
            </a:r>
            <a:endParaRPr sz="135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Cleaning and Formatting</a:t>
            </a:r>
            <a:endParaRPr/>
          </a:p>
        </p:txBody>
      </p:sp>
      <p:sp>
        <p:nvSpPr>
          <p:cNvPr id="69" name="Google Shape;69;p15"/>
          <p:cNvSpPr txBox="1"/>
          <p:nvPr>
            <p:ph idx="1" type="body"/>
          </p:nvPr>
        </p:nvSpPr>
        <p:spPr>
          <a:xfrm>
            <a:off x="311700" y="445025"/>
            <a:ext cx="3979200" cy="44565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en"/>
              <a:t>Once received by satellite, float data is transferred to data assembly centers, following a quality control procedure and NetCDF formatting, float data is then uploaded to various public facing ftp and https servers.</a:t>
            </a:r>
            <a:endParaRPr/>
          </a:p>
          <a:p>
            <a:pPr indent="-317182" lvl="0" marL="457200" rtl="0" algn="l">
              <a:spcBef>
                <a:spcPts val="0"/>
              </a:spcBef>
              <a:spcAft>
                <a:spcPts val="0"/>
              </a:spcAft>
              <a:buSzPct val="100000"/>
              <a:buChar char="●"/>
            </a:pPr>
            <a:r>
              <a:rPr lang="en"/>
              <a:t>A simple bash script, using the wget utility, was used to iterate over subdirectories and download all pertinent NetCDF files corresponding to float data gathered from the Pacific Ocean.</a:t>
            </a:r>
            <a:endParaRPr/>
          </a:p>
          <a:p>
            <a:pPr indent="-317182" lvl="0" marL="457200" rtl="0" algn="l">
              <a:spcBef>
                <a:spcPts val="0"/>
              </a:spcBef>
              <a:spcAft>
                <a:spcPts val="0"/>
              </a:spcAft>
              <a:buSzPct val="100000"/>
              <a:buChar char="●"/>
            </a:pPr>
            <a:r>
              <a:rPr lang="en"/>
              <a:t>Our data pipeline consists of functions that take in multiple netCDF files, appropriately subset to any specified latitude and longitude and then select any specified measurements taken by the buoys.</a:t>
            </a:r>
            <a:endParaRPr/>
          </a:p>
          <a:p>
            <a:pPr indent="0" lvl="0" marL="457200" rtl="0" algn="l">
              <a:spcBef>
                <a:spcPts val="1200"/>
              </a:spcBef>
              <a:spcAft>
                <a:spcPts val="1200"/>
              </a:spcAft>
              <a:buNone/>
            </a:pPr>
            <a:r>
              <a:t/>
            </a:r>
            <a:endParaRPr/>
          </a:p>
        </p:txBody>
      </p:sp>
      <p:cxnSp>
        <p:nvCxnSpPr>
          <p:cNvPr id="70" name="Google Shape;70;p15"/>
          <p:cNvCxnSpPr>
            <a:stCxn id="71" idx="0"/>
            <a:endCxn id="72" idx="2"/>
          </p:cNvCxnSpPr>
          <p:nvPr/>
        </p:nvCxnSpPr>
        <p:spPr>
          <a:xfrm rot="-5400000">
            <a:off x="6406000" y="1942600"/>
            <a:ext cx="572700" cy="6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73" name="Google Shape;73;p15"/>
          <p:cNvCxnSpPr/>
          <p:nvPr/>
        </p:nvCxnSpPr>
        <p:spPr>
          <a:xfrm>
            <a:off x="6173050" y="2626750"/>
            <a:ext cx="1030800" cy="6270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72" name="Google Shape;72;p15"/>
          <p:cNvSpPr txBox="1"/>
          <p:nvPr/>
        </p:nvSpPr>
        <p:spPr>
          <a:xfrm>
            <a:off x="4690600" y="1259050"/>
            <a:ext cx="4002900" cy="3975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A72A1E"/>
                </a:solidFill>
                <a:latin typeface="Roboto"/>
                <a:ea typeface="Roboto"/>
                <a:cs typeface="Roboto"/>
                <a:sym typeface="Roboto"/>
              </a:rPr>
              <a:t>NetCDF Read-In (64 Variables/Dive)</a:t>
            </a:r>
            <a:endParaRPr sz="900">
              <a:solidFill>
                <a:srgbClr val="A72A1E"/>
              </a:solidFill>
              <a:latin typeface="Roboto"/>
              <a:ea typeface="Roboto"/>
              <a:cs typeface="Roboto"/>
              <a:sym typeface="Roboto"/>
            </a:endParaRPr>
          </a:p>
        </p:txBody>
      </p:sp>
      <p:sp>
        <p:nvSpPr>
          <p:cNvPr id="71" name="Google Shape;71;p15"/>
          <p:cNvSpPr txBox="1"/>
          <p:nvPr/>
        </p:nvSpPr>
        <p:spPr>
          <a:xfrm>
            <a:off x="4690600" y="2229250"/>
            <a:ext cx="4002900" cy="3975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A72A1E"/>
                </a:solidFill>
                <a:latin typeface="Roboto"/>
                <a:ea typeface="Roboto"/>
                <a:cs typeface="Roboto"/>
                <a:sym typeface="Roboto"/>
              </a:rPr>
              <a:t>Filter in R (5 Location/Time/Buoy Variables and 3 Covariates)</a:t>
            </a:r>
            <a:endParaRPr sz="900">
              <a:solidFill>
                <a:srgbClr val="A72A1E"/>
              </a:solidFill>
              <a:latin typeface="Roboto"/>
              <a:ea typeface="Roboto"/>
              <a:cs typeface="Roboto"/>
              <a:sym typeface="Roboto"/>
            </a:endParaRPr>
          </a:p>
        </p:txBody>
      </p:sp>
      <p:sp>
        <p:nvSpPr>
          <p:cNvPr id="74" name="Google Shape;74;p15"/>
          <p:cNvSpPr txBox="1"/>
          <p:nvPr/>
        </p:nvSpPr>
        <p:spPr>
          <a:xfrm>
            <a:off x="4687000" y="3253750"/>
            <a:ext cx="40029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A72A1E"/>
                </a:solidFill>
                <a:latin typeface="Roboto"/>
                <a:ea typeface="Roboto"/>
                <a:cs typeface="Roboto"/>
                <a:sym typeface="Roboto"/>
              </a:rPr>
              <a:t>Covariate CSV</a:t>
            </a:r>
            <a:endParaRPr sz="900">
              <a:solidFill>
                <a:srgbClr val="A72A1E"/>
              </a:solidFill>
              <a:latin typeface="Roboto"/>
              <a:ea typeface="Roboto"/>
              <a:cs typeface="Roboto"/>
              <a:sym typeface="Roboto"/>
            </a:endParaRPr>
          </a:p>
        </p:txBody>
      </p:sp>
      <p:grpSp>
        <p:nvGrpSpPr>
          <p:cNvPr id="75" name="Google Shape;75;p15"/>
          <p:cNvGrpSpPr/>
          <p:nvPr/>
        </p:nvGrpSpPr>
        <p:grpSpPr>
          <a:xfrm>
            <a:off x="5856298" y="3838274"/>
            <a:ext cx="1169288" cy="849311"/>
            <a:chOff x="3071457" y="1391809"/>
            <a:chExt cx="1944600" cy="1569600"/>
          </a:xfrm>
        </p:grpSpPr>
        <p:sp>
          <p:nvSpPr>
            <p:cNvPr id="76" name="Google Shape;76;p15"/>
            <p:cNvSpPr/>
            <p:nvPr/>
          </p:nvSpPr>
          <p:spPr>
            <a:xfrm flipH="1" rot="10800000">
              <a:off x="3071457" y="1391809"/>
              <a:ext cx="1944600" cy="1569600"/>
            </a:xfrm>
            <a:prstGeom prst="round2DiagRect">
              <a:avLst>
                <a:gd fmla="val 0" name="adj1"/>
                <a:gd fmla="val 17764"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txBox="1"/>
            <p:nvPr/>
          </p:nvSpPr>
          <p:spPr>
            <a:xfrm>
              <a:off x="3206168" y="1508563"/>
              <a:ext cx="15621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Roboto"/>
                  <a:ea typeface="Roboto"/>
                  <a:cs typeface="Roboto"/>
                  <a:sym typeface="Roboto"/>
                </a:rPr>
                <a:t>Measurement Data</a:t>
              </a:r>
              <a:endParaRPr sz="900">
                <a:solidFill>
                  <a:srgbClr val="FFFFFF"/>
                </a:solidFill>
                <a:latin typeface="Roboto"/>
                <a:ea typeface="Roboto"/>
                <a:cs typeface="Roboto"/>
                <a:sym typeface="Roboto"/>
              </a:endParaRPr>
            </a:p>
          </p:txBody>
        </p:sp>
        <p:sp>
          <p:nvSpPr>
            <p:cNvPr id="78" name="Google Shape;78;p15"/>
            <p:cNvSpPr txBox="1"/>
            <p:nvPr/>
          </p:nvSpPr>
          <p:spPr>
            <a:xfrm>
              <a:off x="3316662" y="2221342"/>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latin typeface="Roboto"/>
                  <a:ea typeface="Roboto"/>
                  <a:cs typeface="Roboto"/>
                  <a:sym typeface="Roboto"/>
                </a:rPr>
                <a:t>1 column per buoy/date pair </a:t>
              </a:r>
              <a:endParaRPr sz="1100">
                <a:solidFill>
                  <a:srgbClr val="FFFFFF"/>
                </a:solidFill>
                <a:latin typeface="Roboto"/>
                <a:ea typeface="Roboto"/>
                <a:cs typeface="Roboto"/>
                <a:sym typeface="Roboto"/>
              </a:endParaRPr>
            </a:p>
          </p:txBody>
        </p:sp>
      </p:grpSp>
      <p:grpSp>
        <p:nvGrpSpPr>
          <p:cNvPr id="79" name="Google Shape;79;p15"/>
          <p:cNvGrpSpPr/>
          <p:nvPr/>
        </p:nvGrpSpPr>
        <p:grpSpPr>
          <a:xfrm>
            <a:off x="4687003" y="3838274"/>
            <a:ext cx="1169288" cy="849311"/>
            <a:chOff x="1126863" y="2013875"/>
            <a:chExt cx="1944600" cy="1569600"/>
          </a:xfrm>
        </p:grpSpPr>
        <p:sp>
          <p:nvSpPr>
            <p:cNvPr id="80" name="Google Shape;80;p15"/>
            <p:cNvSpPr/>
            <p:nvPr/>
          </p:nvSpPr>
          <p:spPr>
            <a:xfrm>
              <a:off x="1126863" y="2013875"/>
              <a:ext cx="1944600" cy="15696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txBox="1"/>
            <p:nvPr/>
          </p:nvSpPr>
          <p:spPr>
            <a:xfrm>
              <a:off x="1351627" y="2128728"/>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Roboto"/>
                  <a:ea typeface="Roboto"/>
                  <a:cs typeface="Roboto"/>
                  <a:sym typeface="Roboto"/>
                </a:rPr>
                <a:t>Key Variable Data</a:t>
              </a:r>
              <a:endParaRPr sz="900">
                <a:solidFill>
                  <a:srgbClr val="FFFFFF"/>
                </a:solidFill>
                <a:latin typeface="Roboto"/>
                <a:ea typeface="Roboto"/>
                <a:cs typeface="Roboto"/>
                <a:sym typeface="Roboto"/>
              </a:endParaRPr>
            </a:p>
          </p:txBody>
        </p:sp>
        <p:sp>
          <p:nvSpPr>
            <p:cNvPr id="82" name="Google Shape;82;p15"/>
            <p:cNvSpPr txBox="1"/>
            <p:nvPr/>
          </p:nvSpPr>
          <p:spPr>
            <a:xfrm>
              <a:off x="1351625" y="2716352"/>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latin typeface="Roboto"/>
                  <a:ea typeface="Roboto"/>
                  <a:cs typeface="Roboto"/>
                  <a:sym typeface="Roboto"/>
                </a:rPr>
                <a:t>1 row per buoy/date pair</a:t>
              </a:r>
              <a:endParaRPr sz="1100">
                <a:solidFill>
                  <a:srgbClr val="FFFFFF"/>
                </a:solidFill>
                <a:latin typeface="Roboto"/>
                <a:ea typeface="Roboto"/>
                <a:cs typeface="Roboto"/>
                <a:sym typeface="Roboto"/>
              </a:endParaRPr>
            </a:p>
          </p:txBody>
        </p:sp>
      </p:grpSp>
      <p:grpSp>
        <p:nvGrpSpPr>
          <p:cNvPr id="83" name="Google Shape;83;p15"/>
          <p:cNvGrpSpPr/>
          <p:nvPr/>
        </p:nvGrpSpPr>
        <p:grpSpPr>
          <a:xfrm>
            <a:off x="7025583" y="3838274"/>
            <a:ext cx="1804622" cy="849311"/>
            <a:chOff x="5015938" y="2013875"/>
            <a:chExt cx="3001200" cy="1569600"/>
          </a:xfrm>
        </p:grpSpPr>
        <p:sp>
          <p:nvSpPr>
            <p:cNvPr id="84" name="Google Shape;84;p15"/>
            <p:cNvSpPr/>
            <p:nvPr/>
          </p:nvSpPr>
          <p:spPr>
            <a:xfrm>
              <a:off x="5015938" y="2013875"/>
              <a:ext cx="3001200" cy="1569600"/>
            </a:xfrm>
            <a:prstGeom prst="round2DiagRect">
              <a:avLst>
                <a:gd fmla="val 0" name="adj1"/>
                <a:gd fmla="val 17764"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5" name="Google Shape;85;p15"/>
            <p:cNvSpPr txBox="1"/>
            <p:nvPr/>
          </p:nvSpPr>
          <p:spPr>
            <a:xfrm>
              <a:off x="5360226" y="2075967"/>
              <a:ext cx="24171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Roboto"/>
                  <a:ea typeface="Roboto"/>
                  <a:cs typeface="Roboto"/>
                  <a:sym typeface="Roboto"/>
                </a:rPr>
                <a:t>The Covariate CSV</a:t>
              </a:r>
              <a:endParaRPr sz="900">
                <a:solidFill>
                  <a:srgbClr val="FFFFFF"/>
                </a:solidFill>
                <a:latin typeface="Roboto"/>
                <a:ea typeface="Roboto"/>
                <a:cs typeface="Roboto"/>
                <a:sym typeface="Roboto"/>
              </a:endParaRPr>
            </a:p>
          </p:txBody>
        </p:sp>
        <p:sp>
          <p:nvSpPr>
            <p:cNvPr id="86" name="Google Shape;86;p15"/>
            <p:cNvSpPr txBox="1"/>
            <p:nvPr/>
          </p:nvSpPr>
          <p:spPr>
            <a:xfrm>
              <a:off x="5360225" y="2448796"/>
              <a:ext cx="24171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FFFFFF"/>
                  </a:solidFill>
                  <a:latin typeface="Roboto"/>
                  <a:ea typeface="Roboto"/>
                  <a:cs typeface="Roboto"/>
                  <a:sym typeface="Roboto"/>
                </a:rPr>
                <a:t>1 row per observation of measurement data, with a unique key of Julian Date and buoy number</a:t>
              </a:r>
              <a:endParaRPr sz="700">
                <a:solidFill>
                  <a:srgbClr val="FFFFFF"/>
                </a:solidFill>
                <a:latin typeface="Roboto"/>
                <a:ea typeface="Roboto"/>
                <a:cs typeface="Roboto"/>
                <a:sym typeface="Roboto"/>
              </a:endParaRPr>
            </a:p>
          </p:txBody>
        </p:sp>
      </p:grpSp>
      <p:grpSp>
        <p:nvGrpSpPr>
          <p:cNvPr id="87" name="Google Shape;87;p15"/>
          <p:cNvGrpSpPr/>
          <p:nvPr/>
        </p:nvGrpSpPr>
        <p:grpSpPr>
          <a:xfrm>
            <a:off x="6949074" y="4483426"/>
            <a:ext cx="157271" cy="140868"/>
            <a:chOff x="4858109" y="2631368"/>
            <a:chExt cx="316442" cy="315000"/>
          </a:xfrm>
        </p:grpSpPr>
        <p:sp>
          <p:nvSpPr>
            <p:cNvPr id="88" name="Google Shape;88;p15"/>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90" name="Google Shape;90;p15"/>
          <p:cNvGrpSpPr/>
          <p:nvPr/>
        </p:nvGrpSpPr>
        <p:grpSpPr>
          <a:xfrm>
            <a:off x="5784339" y="4483523"/>
            <a:ext cx="156549" cy="140885"/>
            <a:chOff x="3157188" y="909150"/>
            <a:chExt cx="470400" cy="470400"/>
          </a:xfrm>
        </p:grpSpPr>
        <p:sp>
          <p:nvSpPr>
            <p:cNvPr id="91" name="Google Shape;91;p15"/>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3243138" y="995100"/>
              <a:ext cx="298500" cy="298500"/>
            </a:xfrm>
            <a:prstGeom prst="mathPlus">
              <a:avLst>
                <a:gd fmla="val 9900" name="adj1"/>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Lots of Data: How Much is Useful?</a:t>
            </a:r>
            <a:endParaRPr/>
          </a:p>
        </p:txBody>
      </p:sp>
      <p:sp>
        <p:nvSpPr>
          <p:cNvPr id="98" name="Google Shape;98;p16"/>
          <p:cNvSpPr txBox="1"/>
          <p:nvPr>
            <p:ph idx="1" type="body"/>
          </p:nvPr>
        </p:nvSpPr>
        <p:spPr>
          <a:xfrm>
            <a:off x="311700" y="1152475"/>
            <a:ext cx="4125000" cy="3416400"/>
          </a:xfrm>
          <a:prstGeom prst="rect">
            <a:avLst/>
          </a:prstGeom>
        </p:spPr>
        <p:txBody>
          <a:bodyPr anchorCtr="0" anchor="t" bIns="91425" lIns="91425" spcFirstLastPara="1" rIns="91425" wrap="square" tIns="91425">
            <a:normAutofit fontScale="77500"/>
          </a:bodyPr>
          <a:lstStyle/>
          <a:p>
            <a:pPr indent="-317182" lvl="0" marL="457200" rtl="0" algn="l">
              <a:spcBef>
                <a:spcPts val="0"/>
              </a:spcBef>
              <a:spcAft>
                <a:spcPts val="0"/>
              </a:spcAft>
              <a:buSzPct val="100000"/>
              <a:buChar char="●"/>
            </a:pPr>
            <a:r>
              <a:rPr lang="en"/>
              <a:t>Around 80% of buoys that are recorded as having surfaced in these files have recorded NA’s for all their measurement data.</a:t>
            </a:r>
            <a:endParaRPr/>
          </a:p>
          <a:p>
            <a:pPr indent="-317182" lvl="0" marL="457200" rtl="0" algn="l">
              <a:spcBef>
                <a:spcPts val="0"/>
              </a:spcBef>
              <a:spcAft>
                <a:spcPts val="0"/>
              </a:spcAft>
              <a:buSzPct val="100000"/>
              <a:buChar char="●"/>
            </a:pPr>
            <a:r>
              <a:rPr lang="en"/>
              <a:t>Sparsity was a large issue in our data. Each buoy is alone in a very large region.</a:t>
            </a:r>
            <a:endParaRPr/>
          </a:p>
          <a:p>
            <a:pPr indent="-317182" lvl="0" marL="457200" rtl="0" algn="l">
              <a:spcBef>
                <a:spcPts val="0"/>
              </a:spcBef>
              <a:spcAft>
                <a:spcPts val="0"/>
              </a:spcAft>
              <a:buSzPct val="100000"/>
              <a:buChar char="●"/>
            </a:pPr>
            <a:r>
              <a:rPr lang="en"/>
              <a:t>No matter which model we chose, we would have to account for the fact that the data is sparse. We assumed smoothness between buoy measurements across space.</a:t>
            </a:r>
            <a:endParaRPr/>
          </a:p>
          <a:p>
            <a:pPr indent="-297497" lvl="1" marL="914400" rtl="0" algn="l">
              <a:spcBef>
                <a:spcPts val="0"/>
              </a:spcBef>
              <a:spcAft>
                <a:spcPts val="0"/>
              </a:spcAft>
              <a:buSzPct val="100000"/>
              <a:buChar char="○"/>
            </a:pPr>
            <a:r>
              <a:rPr lang="en"/>
              <a:t>This continuity assumption is made in many oceanography papers.</a:t>
            </a:r>
            <a:endParaRPr/>
          </a:p>
          <a:p>
            <a:pPr indent="-317182" lvl="0" marL="457200" rtl="0" algn="l">
              <a:spcBef>
                <a:spcPts val="0"/>
              </a:spcBef>
              <a:spcAft>
                <a:spcPts val="0"/>
              </a:spcAft>
              <a:buSzPct val="100000"/>
              <a:buChar char="●"/>
            </a:pPr>
            <a:r>
              <a:rPr lang="en"/>
              <a:t>We have data over many years, and more recent years have more buoys.</a:t>
            </a:r>
            <a:endParaRPr/>
          </a:p>
        </p:txBody>
      </p:sp>
      <p:pic>
        <p:nvPicPr>
          <p:cNvPr id="99" name="Google Shape;99;p16"/>
          <p:cNvPicPr preferRelativeResize="0"/>
          <p:nvPr/>
        </p:nvPicPr>
        <p:blipFill>
          <a:blip r:embed="rId3">
            <a:alphaModFix/>
          </a:blip>
          <a:stretch>
            <a:fillRect/>
          </a:stretch>
        </p:blipFill>
        <p:spPr>
          <a:xfrm>
            <a:off x="4436700" y="1122825"/>
            <a:ext cx="3911074" cy="3446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311700" y="50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Thermocline Intro</a:t>
            </a:r>
            <a:endParaRPr/>
          </a:p>
        </p:txBody>
      </p:sp>
      <p:sp>
        <p:nvSpPr>
          <p:cNvPr id="105" name="Google Shape;105;p17"/>
          <p:cNvSpPr txBox="1"/>
          <p:nvPr/>
        </p:nvSpPr>
        <p:spPr>
          <a:xfrm>
            <a:off x="385800" y="622925"/>
            <a:ext cx="8520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t>Thermocline</a:t>
            </a:r>
            <a:r>
              <a:rPr lang="en" sz="1200"/>
              <a:t>: Steep drop in temperature over (relatively) small change in depth.</a:t>
            </a:r>
            <a:endParaRPr sz="1200"/>
          </a:p>
          <a:p>
            <a:pPr indent="0" lvl="0" marL="0" rtl="0" algn="l">
              <a:spcBef>
                <a:spcPts val="0"/>
              </a:spcBef>
              <a:spcAft>
                <a:spcPts val="0"/>
              </a:spcAft>
              <a:buNone/>
            </a:pPr>
            <a:r>
              <a:rPr lang="en" sz="1200" u="sng"/>
              <a:t>Green Buoys</a:t>
            </a:r>
            <a:r>
              <a:rPr lang="en" sz="1200"/>
              <a:t>: Low latitude, tropical ocean waters.  </a:t>
            </a:r>
            <a:r>
              <a:rPr lang="en" sz="1200" u="sng"/>
              <a:t>Blue Buoys</a:t>
            </a:r>
            <a:r>
              <a:rPr lang="en" sz="1200"/>
              <a:t>: High latitude, subarctic ocean waters</a:t>
            </a:r>
            <a:endParaRPr sz="1200"/>
          </a:p>
          <a:p>
            <a:pPr indent="0" lvl="0" marL="0" rtl="0" algn="l">
              <a:spcBef>
                <a:spcPts val="0"/>
              </a:spcBef>
              <a:spcAft>
                <a:spcPts val="0"/>
              </a:spcAft>
              <a:buNone/>
            </a:pPr>
            <a:r>
              <a:rPr lang="en" sz="1200"/>
              <a:t>Green buoys have a thermocline, while blue buoys do not.</a:t>
            </a:r>
            <a:endParaRPr sz="1200"/>
          </a:p>
          <a:p>
            <a:pPr indent="0" lvl="0" marL="0" rtl="0" algn="l">
              <a:spcBef>
                <a:spcPts val="0"/>
              </a:spcBef>
              <a:spcAft>
                <a:spcPts val="0"/>
              </a:spcAft>
              <a:buNone/>
            </a:pPr>
            <a:r>
              <a:rPr lang="en" sz="1200" u="sng"/>
              <a:t>Left Plot</a:t>
            </a:r>
            <a:r>
              <a:rPr lang="en" sz="1200"/>
              <a:t>: x-axis goes all the way to 1500 meters depth. </a:t>
            </a:r>
            <a:r>
              <a:rPr lang="en" sz="1200" u="sng"/>
              <a:t>Right Plot</a:t>
            </a:r>
            <a:r>
              <a:rPr lang="en" sz="1200"/>
              <a:t>: Same data, but x-axis stops at 250 meters depth.</a:t>
            </a:r>
            <a:endParaRPr sz="1200"/>
          </a:p>
        </p:txBody>
      </p:sp>
      <p:pic>
        <p:nvPicPr>
          <p:cNvPr id="106" name="Google Shape;106;p17"/>
          <p:cNvPicPr preferRelativeResize="0"/>
          <p:nvPr/>
        </p:nvPicPr>
        <p:blipFill>
          <a:blip r:embed="rId3">
            <a:alphaModFix/>
          </a:blip>
          <a:stretch>
            <a:fillRect/>
          </a:stretch>
        </p:blipFill>
        <p:spPr>
          <a:xfrm>
            <a:off x="104150" y="1636750"/>
            <a:ext cx="4376637" cy="3381950"/>
          </a:xfrm>
          <a:prstGeom prst="rect">
            <a:avLst/>
          </a:prstGeom>
          <a:noFill/>
          <a:ln>
            <a:noFill/>
          </a:ln>
        </p:spPr>
      </p:pic>
      <p:pic>
        <p:nvPicPr>
          <p:cNvPr id="107" name="Google Shape;107;p17"/>
          <p:cNvPicPr preferRelativeResize="0"/>
          <p:nvPr/>
        </p:nvPicPr>
        <p:blipFill>
          <a:blip r:embed="rId4">
            <a:alphaModFix/>
          </a:blip>
          <a:stretch>
            <a:fillRect/>
          </a:stretch>
        </p:blipFill>
        <p:spPr>
          <a:xfrm>
            <a:off x="4639525" y="1604675"/>
            <a:ext cx="4418151" cy="34140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Goal and Hypothesis</a:t>
            </a:r>
            <a:endParaRPr/>
          </a:p>
        </p:txBody>
      </p:sp>
      <p:sp>
        <p:nvSpPr>
          <p:cNvPr id="113" name="Google Shape;113;p18"/>
          <p:cNvSpPr txBox="1"/>
          <p:nvPr>
            <p:ph idx="1" type="body"/>
          </p:nvPr>
        </p:nvSpPr>
        <p:spPr>
          <a:xfrm>
            <a:off x="311700" y="1152475"/>
            <a:ext cx="8520600" cy="3887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Initial Goal: Try to predict typhoon likelihood given a model of initial thermocline depth with latitude/longitude.</a:t>
            </a:r>
            <a:endParaRPr/>
          </a:p>
          <a:p>
            <a:pPr indent="-317500" lvl="1" marL="914400" rtl="0" algn="l">
              <a:spcBef>
                <a:spcPts val="0"/>
              </a:spcBef>
              <a:spcAft>
                <a:spcPts val="0"/>
              </a:spcAft>
              <a:buSzPts val="1400"/>
              <a:buChar char="○"/>
            </a:pPr>
            <a:r>
              <a:rPr lang="en" u="sng"/>
              <a:t>Hypothesis</a:t>
            </a:r>
            <a:r>
              <a:rPr lang="en"/>
              <a:t>: Deeper thermoclines would lead to a higher likelihood of typhoons occurring.</a:t>
            </a:r>
            <a:endParaRPr/>
          </a:p>
          <a:p>
            <a:pPr indent="-317500" lvl="1" marL="914400" rtl="0" algn="l">
              <a:spcBef>
                <a:spcPts val="0"/>
              </a:spcBef>
              <a:spcAft>
                <a:spcPts val="0"/>
              </a:spcAft>
              <a:buSzPts val="1400"/>
              <a:buChar char="○"/>
            </a:pPr>
            <a:r>
              <a:rPr lang="en" u="sng"/>
              <a:t>Challenge</a:t>
            </a:r>
            <a:r>
              <a:rPr lang="en"/>
              <a:t>: Many locations typhoons don’t happen despite the same thermocline conditions.</a:t>
            </a:r>
            <a:endParaRPr/>
          </a:p>
          <a:p>
            <a:pPr indent="-342900" lvl="0" marL="457200" rtl="0" algn="l">
              <a:spcBef>
                <a:spcPts val="0"/>
              </a:spcBef>
              <a:spcAft>
                <a:spcPts val="0"/>
              </a:spcAft>
              <a:buSzPts val="1800"/>
              <a:buChar char="●"/>
            </a:pPr>
            <a:r>
              <a:rPr lang="en"/>
              <a:t>Simplification: Group into bins, i.e cut our region into small boxes (1° Latitude by 1° Longitude), and study Typhoons~Thermocline Depth with a binned approach.</a:t>
            </a:r>
            <a:endParaRPr/>
          </a:p>
          <a:p>
            <a:pPr indent="-317500" lvl="1" marL="914400" rtl="0" algn="l">
              <a:spcBef>
                <a:spcPts val="0"/>
              </a:spcBef>
              <a:spcAft>
                <a:spcPts val="0"/>
              </a:spcAft>
              <a:buSzPts val="1400"/>
              <a:buChar char="○"/>
            </a:pPr>
            <a:r>
              <a:rPr lang="en" u="sng"/>
              <a:t>Simplified Goal</a:t>
            </a:r>
            <a:r>
              <a:rPr lang="en"/>
              <a:t>: Instead of prediction and causality, try to observe correlation between thermocline depth (during typhoon season only) and number of typhoons.</a:t>
            </a:r>
            <a:endParaRPr/>
          </a:p>
          <a:p>
            <a:pPr indent="-317500" lvl="1" marL="914400" rtl="0" algn="l">
              <a:spcBef>
                <a:spcPts val="0"/>
              </a:spcBef>
              <a:spcAft>
                <a:spcPts val="0"/>
              </a:spcAft>
              <a:buSzPts val="1400"/>
              <a:buChar char="○"/>
            </a:pPr>
            <a:r>
              <a:rPr lang="en"/>
              <a:t>Simplification would still be helpful and actionable, especially if we can observe correlation over multiple years.</a:t>
            </a:r>
            <a:endParaRPr/>
          </a:p>
          <a:p>
            <a:pPr indent="-317500" lvl="1" marL="914400" rtl="0" algn="l">
              <a:spcBef>
                <a:spcPts val="0"/>
              </a:spcBef>
              <a:spcAft>
                <a:spcPts val="0"/>
              </a:spcAft>
              <a:buSzPts val="1400"/>
              <a:buChar char="○"/>
            </a:pPr>
            <a:r>
              <a:rPr lang="en" u="sng"/>
              <a:t>Conclusion (Big Picture)</a:t>
            </a:r>
            <a:r>
              <a:rPr lang="en"/>
              <a:t>: Our result was mixed. We did find some interesting correlation, but there are some patterns in the data that we weren’t able to explore further, particularly in months outside typhoon season. Details in coming slides.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1263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Thermocline Depth: Creating a Statistic</a:t>
            </a:r>
            <a:endParaRPr/>
          </a:p>
        </p:txBody>
      </p:sp>
      <p:sp>
        <p:nvSpPr>
          <p:cNvPr id="119" name="Google Shape;119;p19"/>
          <p:cNvSpPr txBox="1"/>
          <p:nvPr>
            <p:ph idx="1" type="body"/>
          </p:nvPr>
        </p:nvSpPr>
        <p:spPr>
          <a:xfrm>
            <a:off x="252400" y="699025"/>
            <a:ext cx="4127700" cy="1598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u="sng"/>
              <a:t>Challenge</a:t>
            </a:r>
            <a:r>
              <a:rPr lang="en" sz="1200"/>
              <a:t>: Thermoclines don’t consistently start the same way. </a:t>
            </a:r>
            <a:endParaRPr sz="1200"/>
          </a:p>
          <a:p>
            <a:pPr indent="-295275" lvl="1" marL="914400" rtl="0" algn="l">
              <a:spcBef>
                <a:spcPts val="0"/>
              </a:spcBef>
              <a:spcAft>
                <a:spcPts val="0"/>
              </a:spcAft>
              <a:buSzPts val="1050"/>
              <a:buChar char="○"/>
            </a:pPr>
            <a:r>
              <a:rPr lang="en" sz="1050"/>
              <a:t>In the top layer of water (called the epipelagic zone), temperature is sometimes flat, sometimes descending. Start of thermocline is also variable.</a:t>
            </a:r>
            <a:endParaRPr sz="1050"/>
          </a:p>
          <a:p>
            <a:pPr indent="-304800" lvl="0" marL="457200" rtl="0" algn="l">
              <a:spcBef>
                <a:spcPts val="0"/>
              </a:spcBef>
              <a:spcAft>
                <a:spcPts val="0"/>
              </a:spcAft>
              <a:buSzPts val="1200"/>
              <a:buChar char="●"/>
            </a:pPr>
            <a:r>
              <a:rPr lang="en" sz="1200"/>
              <a:t>Debate on best practices for empirically measuring the thermocline are ongoing.</a:t>
            </a:r>
            <a:endParaRPr sz="1200"/>
          </a:p>
        </p:txBody>
      </p:sp>
      <p:pic>
        <p:nvPicPr>
          <p:cNvPr id="120" name="Google Shape;120;p19"/>
          <p:cNvPicPr preferRelativeResize="0"/>
          <p:nvPr/>
        </p:nvPicPr>
        <p:blipFill>
          <a:blip r:embed="rId3">
            <a:alphaModFix/>
          </a:blip>
          <a:stretch>
            <a:fillRect/>
          </a:stretch>
        </p:blipFill>
        <p:spPr>
          <a:xfrm>
            <a:off x="4358813" y="588225"/>
            <a:ext cx="4452275" cy="2762906"/>
          </a:xfrm>
          <a:prstGeom prst="rect">
            <a:avLst/>
          </a:prstGeom>
          <a:noFill/>
          <a:ln>
            <a:noFill/>
          </a:ln>
        </p:spPr>
      </p:pic>
      <p:sp>
        <p:nvSpPr>
          <p:cNvPr id="121" name="Google Shape;121;p19"/>
          <p:cNvSpPr txBox="1"/>
          <p:nvPr/>
        </p:nvSpPr>
        <p:spPr>
          <a:xfrm>
            <a:off x="237400" y="2297425"/>
            <a:ext cx="4157700" cy="794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2"/>
              </a:buClr>
              <a:buSzPts val="1200"/>
              <a:buChar char="●"/>
            </a:pPr>
            <a:r>
              <a:rPr lang="en" sz="1200">
                <a:solidFill>
                  <a:schemeClr val="dk2"/>
                </a:solidFill>
              </a:rPr>
              <a:t>For our project, used </a:t>
            </a:r>
            <a:r>
              <a:rPr i="1" lang="en" sz="1200">
                <a:solidFill>
                  <a:schemeClr val="dk2"/>
                </a:solidFill>
              </a:rPr>
              <a:t>variable representative isotherm</a:t>
            </a:r>
            <a:r>
              <a:rPr lang="en" sz="1200">
                <a:solidFill>
                  <a:schemeClr val="dk2"/>
                </a:solidFill>
              </a:rPr>
              <a:t>: a method created by Wang et. al (2000), modified, and empirically tested by Fiedler (2010).</a:t>
            </a:r>
            <a:endParaRPr sz="1200"/>
          </a:p>
        </p:txBody>
      </p:sp>
      <p:pic>
        <p:nvPicPr>
          <p:cNvPr id="122" name="Google Shape;122;p19"/>
          <p:cNvPicPr preferRelativeResize="0"/>
          <p:nvPr/>
        </p:nvPicPr>
        <p:blipFill>
          <a:blip r:embed="rId4">
            <a:alphaModFix/>
          </a:blip>
          <a:stretch>
            <a:fillRect/>
          </a:stretch>
        </p:blipFill>
        <p:spPr>
          <a:xfrm>
            <a:off x="4380100" y="3461925"/>
            <a:ext cx="4231501" cy="414573"/>
          </a:xfrm>
          <a:prstGeom prst="rect">
            <a:avLst/>
          </a:prstGeom>
          <a:noFill/>
          <a:ln>
            <a:noFill/>
          </a:ln>
        </p:spPr>
      </p:pic>
      <p:sp>
        <p:nvSpPr>
          <p:cNvPr id="123" name="Google Shape;123;p19"/>
          <p:cNvSpPr txBox="1"/>
          <p:nvPr/>
        </p:nvSpPr>
        <p:spPr>
          <a:xfrm>
            <a:off x="237400" y="3010000"/>
            <a:ext cx="4068300" cy="2068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2"/>
              </a:buClr>
              <a:buSzPts val="1200"/>
              <a:buChar char="●"/>
            </a:pPr>
            <a:r>
              <a:rPr lang="en" sz="1200">
                <a:solidFill>
                  <a:schemeClr val="dk2"/>
                </a:solidFill>
              </a:rPr>
              <a:t>Most robust method in Fiedler’s empirical paper.</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Biggest weakness is that it is not tested on latitudes above 40 degrees or surface temperatures below 10 ℃. On our data, these produced terrible outputs.</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Weaknesses didn’t affect our project, since we focused on tropical areas where typhoons start, namely below 40 degrees latitude and with surface temperatures close to 30 ℃</a:t>
            </a:r>
            <a:endParaRPr sz="1200">
              <a:solidFill>
                <a:schemeClr val="dk2"/>
              </a:solidFill>
            </a:endParaRPr>
          </a:p>
        </p:txBody>
      </p:sp>
      <p:sp>
        <p:nvSpPr>
          <p:cNvPr id="124" name="Google Shape;124;p19"/>
          <p:cNvSpPr txBox="1"/>
          <p:nvPr/>
        </p:nvSpPr>
        <p:spPr>
          <a:xfrm>
            <a:off x="4380100" y="3828900"/>
            <a:ext cx="4409700" cy="131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2"/>
                </a:solidFill>
              </a:rPr>
              <a:t>TT: Thermocline Temperature</a:t>
            </a:r>
            <a:endParaRPr sz="12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2"/>
                </a:solidFill>
              </a:rPr>
              <a:t>T(MLD): Temperature of Mixed Layer Depth (defined as Surface Temp. - 0.8)</a:t>
            </a:r>
            <a:endParaRPr sz="1200">
              <a:solidFill>
                <a:schemeClr val="dk2"/>
              </a:solidFill>
            </a:endParaRPr>
          </a:p>
          <a:p>
            <a:pPr indent="0" lvl="0" marL="0" rtl="0" algn="l">
              <a:lnSpc>
                <a:spcPct val="115000"/>
              </a:lnSpc>
              <a:spcBef>
                <a:spcPts val="1200"/>
              </a:spcBef>
              <a:spcAft>
                <a:spcPts val="1200"/>
              </a:spcAft>
              <a:buNone/>
            </a:pPr>
            <a:r>
              <a:rPr lang="en" sz="1200">
                <a:solidFill>
                  <a:schemeClr val="dk2"/>
                </a:solidFill>
              </a:rPr>
              <a:t>T(400m): Temperature at depth of 400 meters</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Model Roadmap</a:t>
            </a:r>
            <a:endParaRPr/>
          </a:p>
        </p:txBody>
      </p:sp>
      <p:sp>
        <p:nvSpPr>
          <p:cNvPr id="130" name="Google Shape;13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pSp>
        <p:nvGrpSpPr>
          <p:cNvPr id="131" name="Google Shape;131;p20"/>
          <p:cNvGrpSpPr/>
          <p:nvPr/>
        </p:nvGrpSpPr>
        <p:grpSpPr>
          <a:xfrm>
            <a:off x="5632317" y="1189775"/>
            <a:ext cx="3305700" cy="3483050"/>
            <a:chOff x="5632317" y="1189775"/>
            <a:chExt cx="3305700" cy="3483050"/>
          </a:xfrm>
        </p:grpSpPr>
        <p:sp>
          <p:nvSpPr>
            <p:cNvPr id="132" name="Google Shape;132;p20"/>
            <p:cNvSpPr/>
            <p:nvPr/>
          </p:nvSpPr>
          <p:spPr>
            <a:xfrm>
              <a:off x="5632317" y="11897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Step 2: Model the relationship between typhoons and Thermocline Depth</a:t>
              </a:r>
              <a:endParaRPr>
                <a:solidFill>
                  <a:srgbClr val="FFFFFF"/>
                </a:solidFill>
                <a:latin typeface="Roboto"/>
                <a:ea typeface="Roboto"/>
                <a:cs typeface="Roboto"/>
                <a:sym typeface="Roboto"/>
              </a:endParaRPr>
            </a:p>
          </p:txBody>
        </p:sp>
        <p:sp>
          <p:nvSpPr>
            <p:cNvPr id="133" name="Google Shape;133;p20"/>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We bin our area of interest and estimate the thermocline depth at the centroid of each bin using the GAM.</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We model the counts of typhoons that begin in each bin via negative </a:t>
              </a:r>
              <a:r>
                <a:rPr lang="en" sz="1200">
                  <a:latin typeface="Roboto"/>
                  <a:ea typeface="Roboto"/>
                  <a:cs typeface="Roboto"/>
                  <a:sym typeface="Roboto"/>
                </a:rPr>
                <a:t>binomial GLM.</a:t>
              </a:r>
              <a:endParaRPr sz="1200">
                <a:latin typeface="Roboto"/>
                <a:ea typeface="Roboto"/>
                <a:cs typeface="Roboto"/>
                <a:sym typeface="Roboto"/>
              </a:endParaRPr>
            </a:p>
          </p:txBody>
        </p:sp>
      </p:grpSp>
      <p:grpSp>
        <p:nvGrpSpPr>
          <p:cNvPr id="134" name="Google Shape;134;p20"/>
          <p:cNvGrpSpPr/>
          <p:nvPr/>
        </p:nvGrpSpPr>
        <p:grpSpPr>
          <a:xfrm>
            <a:off x="0" y="1189989"/>
            <a:ext cx="3546900" cy="3482836"/>
            <a:chOff x="0" y="1189989"/>
            <a:chExt cx="3546900" cy="3482836"/>
          </a:xfrm>
        </p:grpSpPr>
        <p:sp>
          <p:nvSpPr>
            <p:cNvPr id="135" name="Google Shape;135;p20"/>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Step 0: Obtain the Thermocline Depth </a:t>
              </a:r>
              <a:endParaRPr>
                <a:solidFill>
                  <a:srgbClr val="FFFFFF"/>
                </a:solidFill>
                <a:latin typeface="Roboto"/>
                <a:ea typeface="Roboto"/>
                <a:cs typeface="Roboto"/>
                <a:sym typeface="Roboto"/>
              </a:endParaRPr>
            </a:p>
            <a:p>
              <a:pPr indent="0" lvl="0" marL="0" rtl="0" algn="ctr">
                <a:spcBef>
                  <a:spcPts val="0"/>
                </a:spcBef>
                <a:spcAft>
                  <a:spcPts val="0"/>
                </a:spcAft>
                <a:buNone/>
              </a:pPr>
              <a:r>
                <a:rPr lang="en">
                  <a:solidFill>
                    <a:srgbClr val="FFFFFF"/>
                  </a:solidFill>
                  <a:latin typeface="Roboto"/>
                  <a:ea typeface="Roboto"/>
                  <a:cs typeface="Roboto"/>
                  <a:sym typeface="Roboto"/>
                </a:rPr>
                <a:t>at points with buoy measurements</a:t>
              </a:r>
              <a:endParaRPr>
                <a:solidFill>
                  <a:srgbClr val="FFFFFF"/>
                </a:solidFill>
                <a:latin typeface="Roboto"/>
                <a:ea typeface="Roboto"/>
                <a:cs typeface="Roboto"/>
                <a:sym typeface="Roboto"/>
              </a:endParaRPr>
            </a:p>
          </p:txBody>
        </p:sp>
        <p:sp>
          <p:nvSpPr>
            <p:cNvPr id="136" name="Google Shape;136;p20"/>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We use the </a:t>
              </a:r>
              <a:r>
                <a:rPr lang="en" sz="1200">
                  <a:latin typeface="Roboto"/>
                  <a:ea typeface="Roboto"/>
                  <a:cs typeface="Roboto"/>
                  <a:sym typeface="Roboto"/>
                </a:rPr>
                <a:t>variable representative isotherm (VRI) method, to get the thermocline depth at every buoy dive.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This gives sparse point data of thermocline depth around our region.</a:t>
              </a:r>
              <a:endParaRPr sz="1200">
                <a:latin typeface="Roboto"/>
                <a:ea typeface="Roboto"/>
                <a:cs typeface="Roboto"/>
                <a:sym typeface="Roboto"/>
              </a:endParaRPr>
            </a:p>
          </p:txBody>
        </p:sp>
      </p:grpSp>
      <p:grpSp>
        <p:nvGrpSpPr>
          <p:cNvPr id="137" name="Google Shape;137;p20"/>
          <p:cNvGrpSpPr/>
          <p:nvPr/>
        </p:nvGrpSpPr>
        <p:grpSpPr>
          <a:xfrm>
            <a:off x="2944204" y="1189775"/>
            <a:ext cx="3305700" cy="3483050"/>
            <a:chOff x="2944204" y="1189775"/>
            <a:chExt cx="3305700" cy="3483050"/>
          </a:xfrm>
        </p:grpSpPr>
        <p:sp>
          <p:nvSpPr>
            <p:cNvPr id="138" name="Google Shape;138;p20"/>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Step 1: Model the Thermocline Depth at every point using GAM</a:t>
              </a:r>
              <a:endParaRPr>
                <a:solidFill>
                  <a:srgbClr val="FFFFFF"/>
                </a:solidFill>
                <a:latin typeface="Roboto"/>
                <a:ea typeface="Roboto"/>
                <a:cs typeface="Roboto"/>
                <a:sym typeface="Roboto"/>
              </a:endParaRPr>
            </a:p>
          </p:txBody>
        </p:sp>
        <p:sp>
          <p:nvSpPr>
            <p:cNvPr id="139" name="Google Shape;139;p20"/>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Using the VRI method obtained thermocline depths we fit a GAM to predict thermocline depth at any latitude longitude point.</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This GAM uses data from multiple months and multiple years.</a:t>
              </a:r>
              <a:endParaRPr sz="1200">
                <a:latin typeface="Roboto"/>
                <a:ea typeface="Roboto"/>
                <a:cs typeface="Roboto"/>
                <a:sym typeface="Robo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Step 1: </a:t>
            </a:r>
            <a:r>
              <a:rPr lang="en"/>
              <a:t>Continuous</a:t>
            </a:r>
            <a:r>
              <a:rPr lang="en"/>
              <a:t> Thermocline Depth Model</a:t>
            </a:r>
            <a:endParaRPr/>
          </a:p>
        </p:txBody>
      </p:sp>
      <p:pic>
        <p:nvPicPr>
          <p:cNvPr id="145" name="Google Shape;145;p21"/>
          <p:cNvPicPr preferRelativeResize="0"/>
          <p:nvPr/>
        </p:nvPicPr>
        <p:blipFill>
          <a:blip r:embed="rId3">
            <a:alphaModFix/>
          </a:blip>
          <a:stretch>
            <a:fillRect/>
          </a:stretch>
        </p:blipFill>
        <p:spPr>
          <a:xfrm>
            <a:off x="152400" y="1712175"/>
            <a:ext cx="8839199" cy="3083015"/>
          </a:xfrm>
          <a:prstGeom prst="rect">
            <a:avLst/>
          </a:prstGeom>
          <a:noFill/>
          <a:ln>
            <a:noFill/>
          </a:ln>
        </p:spPr>
      </p:pic>
      <p:sp>
        <p:nvSpPr>
          <p:cNvPr id="146" name="Google Shape;146;p21"/>
          <p:cNvSpPr txBox="1"/>
          <p:nvPr/>
        </p:nvSpPr>
        <p:spPr>
          <a:xfrm>
            <a:off x="444675" y="1017725"/>
            <a:ext cx="79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goal of the first model is to go from sparse point data (Left) to a </a:t>
            </a:r>
            <a:r>
              <a:rPr lang="en"/>
              <a:t>continuous</a:t>
            </a:r>
            <a:r>
              <a:rPr lang="en"/>
              <a:t> model (Right)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